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40" r:id="rId1"/>
  </p:sldMasterIdLst>
  <p:notesMasterIdLst>
    <p:notesMasterId r:id="rId16"/>
  </p:notesMasterIdLst>
  <p:sldIdLst>
    <p:sldId id="320" r:id="rId2"/>
    <p:sldId id="345" r:id="rId3"/>
    <p:sldId id="322" r:id="rId4"/>
    <p:sldId id="346" r:id="rId5"/>
    <p:sldId id="314" r:id="rId6"/>
    <p:sldId id="283" r:id="rId7"/>
    <p:sldId id="348" r:id="rId8"/>
    <p:sldId id="349" r:id="rId9"/>
    <p:sldId id="329" r:id="rId10"/>
    <p:sldId id="307" r:id="rId11"/>
    <p:sldId id="321" r:id="rId12"/>
    <p:sldId id="340" r:id="rId13"/>
    <p:sldId id="259" r:id="rId14"/>
    <p:sldId id="350" r:id="rId15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0C11"/>
    <a:srgbClr val="EFDFBB"/>
    <a:srgbClr val="FFFF9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43" autoAdjust="0"/>
  </p:normalViewPr>
  <p:slideViewPr>
    <p:cSldViewPr>
      <p:cViewPr>
        <p:scale>
          <a:sx n="60" d="100"/>
          <a:sy n="60" d="100"/>
        </p:scale>
        <p:origin x="-156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35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>
            <a:extLst/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s-EC" dirty="0"/>
          </a:p>
        </p:txBody>
      </p:sp>
      <p:sp>
        <p:nvSpPr>
          <p:cNvPr id="3" name="2 Marcador de fecha">
            <a:extLst/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EA14816-5982-40F0-A0C2-FC8417268C65}" type="datetimeFigureOut">
              <a:rPr lang="es-EC"/>
              <a:pPr>
                <a:defRPr/>
              </a:pPr>
              <a:t>22/08/2018</a:t>
            </a:fld>
            <a:endParaRPr lang="es-EC" dirty="0"/>
          </a:p>
        </p:txBody>
      </p:sp>
      <p:sp>
        <p:nvSpPr>
          <p:cNvPr id="4" name="3 Marcador de imagen de diapositiva">
            <a:extLst/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C" noProof="0" dirty="0"/>
          </a:p>
        </p:txBody>
      </p:sp>
      <p:sp>
        <p:nvSpPr>
          <p:cNvPr id="5" name="4 Marcador de notas">
            <a:extLst/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C" noProof="0"/>
          </a:p>
        </p:txBody>
      </p:sp>
      <p:sp>
        <p:nvSpPr>
          <p:cNvPr id="6" name="5 Marcador de pie de página">
            <a:extLst/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s-EC" dirty="0"/>
          </a:p>
        </p:txBody>
      </p:sp>
      <p:sp>
        <p:nvSpPr>
          <p:cNvPr id="7" name="6 Marcador de número de diapositiva">
            <a:extLst/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7C12F13-B96A-424C-BAF9-11F1617A80EE}" type="slidenum">
              <a:rPr lang="es-EC" altLang="es-EC"/>
              <a:pPr>
                <a:defRPr/>
              </a:pPr>
              <a:t>‹Nº›</a:t>
            </a:fld>
            <a:endParaRPr lang="es-EC" altLang="es-EC" dirty="0"/>
          </a:p>
        </p:txBody>
      </p:sp>
    </p:spTree>
    <p:extLst>
      <p:ext uri="{BB962C8B-B14F-4D97-AF65-F5344CB8AC3E}">
        <p14:creationId xmlns:p14="http://schemas.microsoft.com/office/powerpoint/2010/main" val="32196345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C" altLang="es-EC" dirty="0"/>
          </a:p>
        </p:txBody>
      </p:sp>
      <p:sp>
        <p:nvSpPr>
          <p:cNvPr id="174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9235202B-34F4-4BB1-AB6A-EBA45F84CE36}" type="slidenum">
              <a:rPr lang="es-EC" altLang="es-EC" smtClean="0">
                <a:cs typeface="Arial" charset="0"/>
              </a:rPr>
              <a:pPr>
                <a:spcBef>
                  <a:spcPct val="0"/>
                </a:spcBef>
              </a:pPr>
              <a:t>1</a:t>
            </a:fld>
            <a:endParaRPr lang="es-EC" altLang="es-EC" dirty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3170F-7272-4E20-BA4E-FAF624EE94C2}" type="slidenum">
              <a:rPr lang="es-ES" altLang="es-EC"/>
              <a:pPr>
                <a:defRPr/>
              </a:pPr>
              <a:t>‹Nº›</a:t>
            </a:fld>
            <a:endParaRPr lang="es-ES" altLang="es-EC" dirty="0"/>
          </a:p>
        </p:txBody>
      </p:sp>
    </p:spTree>
    <p:extLst>
      <p:ext uri="{BB962C8B-B14F-4D97-AF65-F5344CB8AC3E}">
        <p14:creationId xmlns:p14="http://schemas.microsoft.com/office/powerpoint/2010/main" val="1247766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6000">
        <p14:gallery dir="l"/>
      </p:transition>
    </mc:Choice>
    <mc:Fallback xmlns="">
      <p:transition spd="slow" advClick="0" advTm="6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1020C-1095-4222-8F51-3044FFE91164}" type="slidenum">
              <a:rPr lang="es-ES" altLang="es-EC"/>
              <a:pPr>
                <a:defRPr/>
              </a:pPr>
              <a:t>‹Nº›</a:t>
            </a:fld>
            <a:endParaRPr lang="es-ES" altLang="es-EC" dirty="0"/>
          </a:p>
        </p:txBody>
      </p:sp>
    </p:spTree>
    <p:extLst>
      <p:ext uri="{BB962C8B-B14F-4D97-AF65-F5344CB8AC3E}">
        <p14:creationId xmlns:p14="http://schemas.microsoft.com/office/powerpoint/2010/main" val="3541727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6000">
        <p14:gallery dir="l"/>
      </p:transition>
    </mc:Choice>
    <mc:Fallback xmlns="">
      <p:transition spd="slow" advClick="0" advTm="6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6B512-CE29-4D55-BBA3-47B96CA44439}" type="slidenum">
              <a:rPr lang="es-ES" altLang="es-EC"/>
              <a:pPr>
                <a:defRPr/>
              </a:pPr>
              <a:t>‹Nº›</a:t>
            </a:fld>
            <a:endParaRPr lang="es-ES" altLang="es-EC" dirty="0"/>
          </a:p>
        </p:txBody>
      </p:sp>
    </p:spTree>
    <p:extLst>
      <p:ext uri="{BB962C8B-B14F-4D97-AF65-F5344CB8AC3E}">
        <p14:creationId xmlns:p14="http://schemas.microsoft.com/office/powerpoint/2010/main" val="1464780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6000">
        <p14:gallery dir="l"/>
      </p:transition>
    </mc:Choice>
    <mc:Fallback xmlns="">
      <p:transition spd="slow" advClick="0" advTm="6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331640" y="2204864"/>
            <a:ext cx="6798734" cy="130386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 dirty="0"/>
          </a:p>
        </p:txBody>
      </p:sp>
      <p:sp>
        <p:nvSpPr>
          <p:cNvPr id="4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FD993-4DE7-4016-963F-04D3BD858C13}" type="slidenum">
              <a:rPr lang="es-ES" altLang="es-EC"/>
              <a:pPr>
                <a:defRPr/>
              </a:pPr>
              <a:t>‹Nº›</a:t>
            </a:fld>
            <a:endParaRPr lang="es-ES" altLang="es-EC" dirty="0"/>
          </a:p>
        </p:txBody>
      </p:sp>
    </p:spTree>
    <p:extLst>
      <p:ext uri="{BB962C8B-B14F-4D97-AF65-F5344CB8AC3E}">
        <p14:creationId xmlns:p14="http://schemas.microsoft.com/office/powerpoint/2010/main" val="441149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6000">
        <p14:gallery dir="l"/>
      </p:transition>
    </mc:Choice>
    <mc:Fallback xmlns="">
      <p:transition spd="slow" advClick="0" advTm="6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88E7C-A437-42A7-8694-C67E0F0C0D6D}" type="slidenum">
              <a:rPr lang="es-ES" altLang="es-EC"/>
              <a:pPr>
                <a:defRPr/>
              </a:pPr>
              <a:t>‹Nº›</a:t>
            </a:fld>
            <a:endParaRPr lang="es-ES" altLang="es-EC" dirty="0"/>
          </a:p>
        </p:txBody>
      </p:sp>
    </p:spTree>
    <p:extLst>
      <p:ext uri="{BB962C8B-B14F-4D97-AF65-F5344CB8AC3E}">
        <p14:creationId xmlns:p14="http://schemas.microsoft.com/office/powerpoint/2010/main" val="213490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6000">
        <p14:gallery dir="l"/>
      </p:transition>
    </mc:Choice>
    <mc:Fallback xmlns="">
      <p:transition spd="slow" advClick="0" advTm="6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73AC2-2FA9-415E-AE13-D546466C7022}" type="slidenum">
              <a:rPr lang="es-ES" altLang="es-EC"/>
              <a:pPr>
                <a:defRPr/>
              </a:pPr>
              <a:t>‹Nº›</a:t>
            </a:fld>
            <a:endParaRPr lang="es-ES" altLang="es-EC" dirty="0"/>
          </a:p>
        </p:txBody>
      </p:sp>
    </p:spTree>
    <p:extLst>
      <p:ext uri="{BB962C8B-B14F-4D97-AF65-F5344CB8AC3E}">
        <p14:creationId xmlns:p14="http://schemas.microsoft.com/office/powerpoint/2010/main" val="204426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6000">
        <p14:gallery dir="l"/>
      </p:transition>
    </mc:Choice>
    <mc:Fallback xmlns="">
      <p:transition spd="slow" advClick="0" advTm="6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58712-D864-4EAC-A0AF-BCF8AD5AC354}" type="slidenum">
              <a:rPr lang="es-ES" altLang="es-EC"/>
              <a:pPr>
                <a:defRPr/>
              </a:pPr>
              <a:t>‹Nº›</a:t>
            </a:fld>
            <a:endParaRPr lang="es-ES" altLang="es-EC" dirty="0"/>
          </a:p>
        </p:txBody>
      </p:sp>
    </p:spTree>
    <p:extLst>
      <p:ext uri="{BB962C8B-B14F-4D97-AF65-F5344CB8AC3E}">
        <p14:creationId xmlns:p14="http://schemas.microsoft.com/office/powerpoint/2010/main" val="3817955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6000">
        <p14:gallery dir="l"/>
      </p:transition>
    </mc:Choice>
    <mc:Fallback xmlns="">
      <p:transition spd="slow" advClick="0" advTm="6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8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6A561-F9D4-4A3E-B342-7EEB56617E4B}" type="slidenum">
              <a:rPr lang="es-ES" altLang="es-EC"/>
              <a:pPr>
                <a:defRPr/>
              </a:pPr>
              <a:t>‹Nº›</a:t>
            </a:fld>
            <a:endParaRPr lang="es-ES" altLang="es-EC" dirty="0"/>
          </a:p>
        </p:txBody>
      </p:sp>
    </p:spTree>
    <p:extLst>
      <p:ext uri="{BB962C8B-B14F-4D97-AF65-F5344CB8AC3E}">
        <p14:creationId xmlns:p14="http://schemas.microsoft.com/office/powerpoint/2010/main" val="2012866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6000">
        <p14:gallery dir="l"/>
      </p:transition>
    </mc:Choice>
    <mc:Fallback xmlns="">
      <p:transition spd="slow" advClick="0" advTm="6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82C69-E3E2-445F-B52A-38051DBF64AD}" type="slidenum">
              <a:rPr lang="es-ES" altLang="es-EC"/>
              <a:pPr>
                <a:defRPr/>
              </a:pPr>
              <a:t>‹Nº›</a:t>
            </a:fld>
            <a:endParaRPr lang="es-ES" altLang="es-EC" dirty="0"/>
          </a:p>
        </p:txBody>
      </p:sp>
    </p:spTree>
    <p:extLst>
      <p:ext uri="{BB962C8B-B14F-4D97-AF65-F5344CB8AC3E}">
        <p14:creationId xmlns:p14="http://schemas.microsoft.com/office/powerpoint/2010/main" val="1623160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6000">
        <p14:gallery dir="l"/>
      </p:transition>
    </mc:Choice>
    <mc:Fallback xmlns="">
      <p:transition spd="slow" advClick="0" advTm="6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3D695-5A58-46EF-B30D-AB99DE8F5BBF}" type="slidenum">
              <a:rPr lang="es-ES" altLang="es-EC"/>
              <a:pPr>
                <a:defRPr/>
              </a:pPr>
              <a:t>‹Nº›</a:t>
            </a:fld>
            <a:endParaRPr lang="es-ES" altLang="es-EC" dirty="0"/>
          </a:p>
        </p:txBody>
      </p:sp>
    </p:spTree>
    <p:extLst>
      <p:ext uri="{BB962C8B-B14F-4D97-AF65-F5344CB8AC3E}">
        <p14:creationId xmlns:p14="http://schemas.microsoft.com/office/powerpoint/2010/main" val="204148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6000">
        <p14:gallery dir="l"/>
      </p:transition>
    </mc:Choice>
    <mc:Fallback xmlns="">
      <p:transition spd="slow" advClick="0" advTm="6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31E2A-AA7A-431A-B98E-D1A61772D5B8}" type="slidenum">
              <a:rPr lang="es-ES" altLang="es-EC"/>
              <a:pPr>
                <a:defRPr/>
              </a:pPr>
              <a:t>‹Nº›</a:t>
            </a:fld>
            <a:endParaRPr lang="es-ES" altLang="es-EC" dirty="0"/>
          </a:p>
        </p:txBody>
      </p:sp>
    </p:spTree>
    <p:extLst>
      <p:ext uri="{BB962C8B-B14F-4D97-AF65-F5344CB8AC3E}">
        <p14:creationId xmlns:p14="http://schemas.microsoft.com/office/powerpoint/2010/main" val="1802682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6000">
        <p14:gallery dir="l"/>
      </p:transition>
    </mc:Choice>
    <mc:Fallback xmlns="">
      <p:transition spd="slow" advClick="0" advTm="6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s-ES" noProof="0" dirty="0"/>
              <a:t>Haga clic en el icono para agregar una imagen</a:t>
            </a:r>
            <a:endParaRPr lang="es-EC" noProof="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CBFFA-33FE-4BED-9B13-F80CF7F2E5CF}" type="slidenum">
              <a:rPr lang="es-ES" altLang="es-EC"/>
              <a:pPr>
                <a:defRPr/>
              </a:pPr>
              <a:t>‹Nº›</a:t>
            </a:fld>
            <a:endParaRPr lang="es-ES" altLang="es-EC" dirty="0"/>
          </a:p>
        </p:txBody>
      </p:sp>
    </p:spTree>
    <p:extLst>
      <p:ext uri="{BB962C8B-B14F-4D97-AF65-F5344CB8AC3E}">
        <p14:creationId xmlns:p14="http://schemas.microsoft.com/office/powerpoint/2010/main" val="59111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6000">
        <p14:gallery dir="l"/>
      </p:transition>
    </mc:Choice>
    <mc:Fallback xmlns="">
      <p:transition spd="slow" advClick="0" advTm="6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n 8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36513"/>
            <a:ext cx="1954213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C"/>
              <a:t>Haga clic para modificar el estilo de título del patrón</a:t>
            </a:r>
            <a:endParaRPr lang="es-EC" alt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C"/>
              <a:t>Haga clic para modificar el estilo de texto del patrón</a:t>
            </a:r>
          </a:p>
          <a:p>
            <a:pPr lvl="1"/>
            <a:r>
              <a:rPr lang="es-ES" altLang="es-EC"/>
              <a:t>Segundo nivel</a:t>
            </a:r>
          </a:p>
          <a:p>
            <a:pPr lvl="2"/>
            <a:r>
              <a:rPr lang="es-ES" altLang="es-EC"/>
              <a:t>Tercer nivel</a:t>
            </a:r>
          </a:p>
          <a:p>
            <a:pPr lvl="3"/>
            <a:r>
              <a:rPr lang="es-ES" altLang="es-EC"/>
              <a:t>Cuarto nivel</a:t>
            </a:r>
          </a:p>
          <a:p>
            <a:pPr lvl="4"/>
            <a:r>
              <a:rPr lang="es-ES" altLang="es-EC"/>
              <a:t>Quinto nivel</a:t>
            </a:r>
            <a:endParaRPr lang="es-EC" altLang="es-EC"/>
          </a:p>
        </p:txBody>
      </p:sp>
      <p:sp>
        <p:nvSpPr>
          <p:cNvPr id="4" name="Marcador de fecha 3">
            <a:extLst/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Marcador de pie de página 4">
            <a:extLst/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>
            <a:extLst/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DF5369C-4FF3-4E6D-80FD-B2F874B54D1C}" type="slidenum">
              <a:rPr lang="es-ES" altLang="es-EC"/>
              <a:pPr>
                <a:defRPr/>
              </a:pPr>
              <a:t>‹Nº›</a:t>
            </a:fld>
            <a:endParaRPr lang="es-ES" altLang="es-EC" dirty="0"/>
          </a:p>
        </p:txBody>
      </p:sp>
      <p:pic>
        <p:nvPicPr>
          <p:cNvPr id="1032" name="Imagen 9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21475"/>
            <a:ext cx="91440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41" r:id="rId1"/>
    <p:sldLayoutId id="2147484542" r:id="rId2"/>
    <p:sldLayoutId id="2147484543" r:id="rId3"/>
    <p:sldLayoutId id="2147484544" r:id="rId4"/>
    <p:sldLayoutId id="2147484545" r:id="rId5"/>
    <p:sldLayoutId id="2147484546" r:id="rId6"/>
    <p:sldLayoutId id="2147484547" r:id="rId7"/>
    <p:sldLayoutId id="2147484548" r:id="rId8"/>
    <p:sldLayoutId id="2147484549" r:id="rId9"/>
    <p:sldLayoutId id="2147484550" r:id="rId10"/>
    <p:sldLayoutId id="2147484551" r:id="rId11"/>
    <p:sldLayoutId id="2147484552" r:id="rId12"/>
  </p:sldLayoutIdLst>
  <mc:AlternateContent xmlns:mc="http://schemas.openxmlformats.org/markup-compatibility/2006" xmlns:p14="http://schemas.microsoft.com/office/powerpoint/2010/main">
    <mc:Choice Requires="p14">
      <p:transition spd="slow" p14:dur="1600" advClick="0" advTm="6000">
        <p14:gallery dir="l"/>
      </p:transition>
    </mc:Choice>
    <mc:Fallback xmlns="">
      <p:transition spd="slow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openxmlformats.org/officeDocument/2006/relationships/image" Target="../media/image1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image" Target="../media/image1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image" Target="../media/image15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image" Target="../media/image19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g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12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13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image" Target="../media/image10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588" y="2781300"/>
            <a:ext cx="4405312" cy="227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>
            <a:extLst/>
          </p:cNvPr>
          <p:cNvSpPr txBox="1">
            <a:spLocks noChangeArrowheads="1"/>
          </p:cNvSpPr>
          <p:nvPr/>
        </p:nvSpPr>
        <p:spPr>
          <a:xfrm>
            <a:off x="692808" y="2492896"/>
            <a:ext cx="7848872" cy="3960440"/>
          </a:xfrm>
          <a:prstGeom prst="rect">
            <a:avLst/>
          </a:prstGeom>
          <a:noFill/>
        </p:spPr>
        <p:txBody>
          <a:bodyPr anchor="b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7200" b="1" kern="1200" baseline="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7200" b="1">
                <a:solidFill>
                  <a:schemeClr val="bg1"/>
                </a:solidFill>
                <a:latin typeface="Calibri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7200" b="1">
                <a:solidFill>
                  <a:schemeClr val="bg1"/>
                </a:solidFill>
                <a:latin typeface="Calibri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7200" b="1">
                <a:solidFill>
                  <a:schemeClr val="bg1"/>
                </a:solidFill>
                <a:latin typeface="Calibri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7200" b="1">
                <a:solidFill>
                  <a:schemeClr val="bg1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7200" b="1">
                <a:solidFill>
                  <a:schemeClr val="bg1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7200" b="1">
                <a:solidFill>
                  <a:schemeClr val="bg1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7200" b="1">
                <a:solidFill>
                  <a:schemeClr val="bg1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7200" b="1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algn="ctr" eaLnBrk="1" hangingPunct="1">
              <a:defRPr/>
            </a:pPr>
            <a:r>
              <a:rPr lang="es-EC" sz="2800" spc="50" dirty="0" smtClean="0">
                <a:ln w="11430"/>
                <a:solidFill>
                  <a:srgbClr val="00B0F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s-EC" sz="2000" spc="50" dirty="0" smtClean="0">
                <a:ln w="11430"/>
                <a:solidFill>
                  <a:srgbClr val="00B0F0"/>
                </a:solidFill>
                <a:effectLst/>
                <a:latin typeface="Arial" pitchFamily="34" charset="0"/>
                <a:cs typeface="Arial" pitchFamily="34" charset="0"/>
              </a:rPr>
              <a:t>GOBIERNO AUTÓNOMO DESCENTRALIZADO DEL DISTRITO METROPOLITANO DE QUITO </a:t>
            </a:r>
            <a:r>
              <a:rPr lang="es-EC" sz="2000" spc="50" dirty="0">
                <a:ln w="11430"/>
                <a:solidFill>
                  <a:srgbClr val="00B0F0"/>
                </a:solidFill>
                <a:effectLst/>
                <a:latin typeface="Arial" pitchFamily="34" charset="0"/>
                <a:cs typeface="Arial" pitchFamily="34" charset="0"/>
              </a:rPr>
              <a:t>COMISIÓN METROPOLITANA DE LUCHA CONTRA LA </a:t>
            </a:r>
            <a:r>
              <a:rPr lang="es-EC" sz="2000" spc="50" dirty="0" smtClean="0">
                <a:ln w="11430"/>
                <a:solidFill>
                  <a:srgbClr val="00B0F0"/>
                </a:solidFill>
                <a:effectLst/>
                <a:latin typeface="Arial" pitchFamily="34" charset="0"/>
                <a:cs typeface="Arial" pitchFamily="34" charset="0"/>
              </a:rPr>
              <a:t>CORRUPCIÓN</a:t>
            </a:r>
            <a:endParaRPr lang="es-EC" sz="2000" spc="50" dirty="0">
              <a:ln w="11430"/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eaLnBrk="1" hangingPunct="1">
              <a:defRPr/>
            </a:pPr>
            <a:endParaRPr lang="es-EC" sz="2800" spc="50" dirty="0">
              <a:ln w="11430"/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eaLnBrk="1" hangingPunct="1">
              <a:defRPr/>
            </a:pPr>
            <a:endParaRPr lang="es-EC" sz="2800" spc="50" dirty="0">
              <a:ln w="11430"/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eaLnBrk="1" hangingPunct="1">
              <a:defRPr/>
            </a:pPr>
            <a:endParaRPr lang="es-EC" sz="2800" spc="50" dirty="0">
              <a:ln w="11430"/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eaLnBrk="1" hangingPunct="1">
              <a:defRPr/>
            </a:pPr>
            <a:endParaRPr lang="es-EC" sz="2800" spc="50" dirty="0">
              <a:ln w="11430"/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eaLnBrk="1" hangingPunct="1">
              <a:defRPr/>
            </a:pPr>
            <a:endParaRPr lang="en-US" sz="2800" spc="50" dirty="0">
              <a:ln w="11430"/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eaLnBrk="1" hangingPunct="1">
              <a:defRPr/>
            </a:pPr>
            <a:endParaRPr lang="en-US" sz="2400" spc="50" dirty="0">
              <a:ln w="11430"/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eaLnBrk="1" hangingPunct="1">
              <a:defRPr/>
            </a:pPr>
            <a:endParaRPr lang="en-US" sz="2400" spc="50" dirty="0">
              <a:ln w="11430"/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eaLnBrk="1" hangingPunct="1">
              <a:defRPr/>
            </a:pPr>
            <a:r>
              <a:rPr lang="en-US" sz="2400" spc="50" dirty="0">
                <a:ln w="11430"/>
                <a:solidFill>
                  <a:srgbClr val="00B0F0"/>
                </a:solidFill>
                <a:effectLst/>
                <a:latin typeface="Arial" pitchFamily="34" charset="0"/>
                <a:cs typeface="Arial" pitchFamily="34" charset="0"/>
              </a:rPr>
              <a:t>Dirección de Prevención y Control </a:t>
            </a:r>
            <a:r>
              <a:rPr lang="en-US" sz="2400" spc="50" dirty="0" smtClean="0">
                <a:ln w="11430"/>
                <a:solidFill>
                  <a:srgbClr val="00B0F0"/>
                </a:solidFill>
                <a:effectLst/>
                <a:latin typeface="Arial" pitchFamily="34" charset="0"/>
                <a:cs typeface="Arial" pitchFamily="34" charset="0"/>
              </a:rPr>
              <a:t>Social</a:t>
            </a:r>
            <a:endParaRPr lang="en-US" sz="2400" spc="50" dirty="0">
              <a:ln w="11430"/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eaLnBrk="1" hangingPunct="1">
              <a:defRPr/>
            </a:pPr>
            <a:r>
              <a:rPr lang="en-US" sz="2400" spc="50" dirty="0">
                <a:ln w="11430"/>
                <a:solidFill>
                  <a:srgbClr val="00B0F0"/>
                </a:solidFill>
                <a:effectLst/>
                <a:latin typeface="Arial" pitchFamily="34" charset="0"/>
                <a:cs typeface="Arial" pitchFamily="34" charset="0"/>
              </a:rPr>
              <a:t>2018</a:t>
            </a:r>
            <a:endParaRPr lang="es-EC" sz="2400" spc="50" dirty="0">
              <a:ln w="11430"/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eaLnBrk="1" hangingPunct="1">
              <a:defRPr/>
            </a:pPr>
            <a:endParaRPr lang="es-EC" sz="2800" spc="50" dirty="0">
              <a:ln w="11430"/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r" eaLnBrk="1" hangingPunct="1">
              <a:defRPr/>
            </a:pPr>
            <a:endParaRPr lang="es-EC" sz="1800" spc="50" dirty="0">
              <a:ln w="11430"/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16" y="9196"/>
            <a:ext cx="838200" cy="684880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780">
        <p14:gallery dir="l"/>
      </p:transition>
    </mc:Choice>
    <mc:Fallback xmlns="">
      <p:transition spd="slow" advClick="0" advTm="478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>
            <a:extLst/>
          </p:cNvPr>
          <p:cNvSpPr>
            <a:spLocks noGrp="1"/>
          </p:cNvSpPr>
          <p:nvPr>
            <p:ph idx="1"/>
          </p:nvPr>
        </p:nvSpPr>
        <p:spPr>
          <a:xfrm>
            <a:off x="4468659" y="2416866"/>
            <a:ext cx="4464497" cy="3312368"/>
          </a:xfrm>
        </p:spPr>
        <p:txBody>
          <a:bodyPr rtlCol="0">
            <a:normAutofit/>
          </a:bodyPr>
          <a:lstStyle/>
          <a:p>
            <a:pPr marL="0" indent="0" algn="just">
              <a:buNone/>
            </a:pPr>
            <a:r>
              <a:rPr lang="es-EC" sz="1800" dirty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Ser ecuatoriano </a:t>
            </a:r>
            <a:r>
              <a:rPr lang="es-EC" sz="18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en </a:t>
            </a:r>
            <a:r>
              <a:rPr lang="es-EC" sz="1800" dirty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goce de los </a:t>
            </a:r>
            <a:r>
              <a:rPr lang="es-EC" sz="18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derechos</a:t>
            </a:r>
          </a:p>
          <a:p>
            <a:pPr marL="0" indent="0" algn="just">
              <a:buNone/>
            </a:pPr>
            <a:r>
              <a:rPr lang="es-EC" sz="18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de </a:t>
            </a:r>
            <a:r>
              <a:rPr lang="es-EC" sz="1800" dirty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participación </a:t>
            </a:r>
            <a:r>
              <a:rPr lang="es-EC" sz="18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, ciudadanos extranjeros </a:t>
            </a:r>
          </a:p>
          <a:p>
            <a:pPr marL="0" indent="0" algn="just">
              <a:buNone/>
            </a:pPr>
            <a:r>
              <a:rPr lang="es-EC" sz="18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en </a:t>
            </a:r>
            <a:r>
              <a:rPr lang="es-EC" sz="1800" dirty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situación migratoria </a:t>
            </a:r>
            <a:r>
              <a:rPr lang="es-EC" sz="18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regular, personas</a:t>
            </a:r>
          </a:p>
          <a:p>
            <a:pPr marL="0" indent="0" algn="just">
              <a:buNone/>
            </a:pPr>
            <a:r>
              <a:rPr lang="es-EC" sz="18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jurídicas </a:t>
            </a:r>
            <a:r>
              <a:rPr lang="es-EC" sz="1800" dirty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u </a:t>
            </a:r>
            <a:r>
              <a:rPr lang="es-EC" sz="18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organizaciones de hecho que</a:t>
            </a:r>
          </a:p>
          <a:p>
            <a:pPr marL="0" indent="0" algn="just">
              <a:buNone/>
            </a:pPr>
            <a:r>
              <a:rPr lang="es-EC" sz="1800" dirty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e</a:t>
            </a:r>
            <a:r>
              <a:rPr lang="es-EC" sz="18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stén </a:t>
            </a:r>
            <a:r>
              <a:rPr lang="es-EC" sz="18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debidamente reconocidas</a:t>
            </a:r>
            <a:endParaRPr lang="es-EC" sz="9600" i="1" dirty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EC" sz="2400" dirty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EC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16" y="36581"/>
            <a:ext cx="838200" cy="6848803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84" y="36581"/>
            <a:ext cx="3329706" cy="4760571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068960"/>
            <a:ext cx="3160501" cy="4221088"/>
          </a:xfrm>
          <a:prstGeom prst="rect">
            <a:avLst/>
          </a:prstGeom>
        </p:spPr>
      </p:pic>
      <p:sp>
        <p:nvSpPr>
          <p:cNvPr id="8" name="7 Llamada ovalada"/>
          <p:cNvSpPr/>
          <p:nvPr/>
        </p:nvSpPr>
        <p:spPr>
          <a:xfrm>
            <a:off x="2627785" y="716134"/>
            <a:ext cx="3737186" cy="936104"/>
          </a:xfrm>
          <a:prstGeom prst="wedgeEllipseCallout">
            <a:avLst>
              <a:gd name="adj1" fmla="val -47513"/>
              <a:gd name="adj2" fmla="val 4808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3" name="2 CuadroTexto"/>
          <p:cNvSpPr txBox="1"/>
          <p:nvPr/>
        </p:nvSpPr>
        <p:spPr>
          <a:xfrm>
            <a:off x="3000108" y="861021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¿Cuáles son los requisitos </a:t>
            </a:r>
            <a:br>
              <a:rPr lang="es-EC" b="1" dirty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</a:br>
            <a:r>
              <a:rPr lang="es-EC" b="1" dirty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para ser Veedor Ciudadano ?</a:t>
            </a:r>
            <a:endParaRPr lang="es-EC" dirty="0"/>
          </a:p>
        </p:txBody>
      </p:sp>
      <p:sp>
        <p:nvSpPr>
          <p:cNvPr id="9" name="8 Llamada rectangular"/>
          <p:cNvSpPr/>
          <p:nvPr/>
        </p:nvSpPr>
        <p:spPr>
          <a:xfrm>
            <a:off x="4377523" y="2285800"/>
            <a:ext cx="3974896" cy="2070258"/>
          </a:xfrm>
          <a:prstGeom prst="wedgeRectCallout">
            <a:avLst>
              <a:gd name="adj1" fmla="val -77620"/>
              <a:gd name="adj2" fmla="val 5064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1986">
        <p14:gallery dir="l"/>
      </p:transition>
    </mc:Choice>
    <mc:Fallback xmlns="">
      <p:transition spd="slow" advClick="0" advTm="1198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>
            <a:extLst/>
          </p:cNvPr>
          <p:cNvSpPr>
            <a:spLocks noGrp="1"/>
          </p:cNvSpPr>
          <p:nvPr>
            <p:ph idx="1"/>
          </p:nvPr>
        </p:nvSpPr>
        <p:spPr>
          <a:xfrm>
            <a:off x="5292079" y="2381072"/>
            <a:ext cx="3312370" cy="4090987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es-EC" sz="20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Ciudadanos </a:t>
            </a:r>
            <a:r>
              <a:rPr lang="es-EC" sz="2000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responsables y </a:t>
            </a:r>
            <a:r>
              <a:rPr lang="es-EC" sz="20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honestos sin interés </a:t>
            </a:r>
            <a:r>
              <a:rPr lang="es-EC" sz="2000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figurativo, </a:t>
            </a:r>
            <a:r>
              <a:rPr lang="es-EC" sz="20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que se preocupen del </a:t>
            </a:r>
            <a:r>
              <a:rPr lang="es-EC" sz="20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“Bien </a:t>
            </a:r>
            <a:r>
              <a:rPr lang="es-EC" sz="20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C</a:t>
            </a:r>
            <a:r>
              <a:rPr lang="es-EC" sz="20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omún</a:t>
            </a:r>
            <a:r>
              <a:rPr lang="es-EC" sz="20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”</a:t>
            </a:r>
            <a:endParaRPr lang="es-EC" sz="32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EC" sz="3200" dirty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s-EC" sz="3200" dirty="0"/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s-EC" sz="3200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16" y="9196"/>
            <a:ext cx="838200" cy="6848803"/>
          </a:xfrm>
          <a:prstGeom prst="rect">
            <a:avLst/>
          </a:prstGeom>
        </p:spPr>
      </p:pic>
      <p:sp>
        <p:nvSpPr>
          <p:cNvPr id="5" name="4 Llamada ovalada"/>
          <p:cNvSpPr/>
          <p:nvPr/>
        </p:nvSpPr>
        <p:spPr>
          <a:xfrm>
            <a:off x="2788824" y="716134"/>
            <a:ext cx="3234642" cy="936104"/>
          </a:xfrm>
          <a:prstGeom prst="wedgeEllipseCallout">
            <a:avLst>
              <a:gd name="adj1" fmla="val -45076"/>
              <a:gd name="adj2" fmla="val 8345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6" name="5 CuadroTexto"/>
          <p:cNvSpPr txBox="1"/>
          <p:nvPr/>
        </p:nvSpPr>
        <p:spPr>
          <a:xfrm>
            <a:off x="2788824" y="980728"/>
            <a:ext cx="3295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¿Quiénes pueden ser veedores ? </a:t>
            </a:r>
            <a:endParaRPr lang="es-EC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91995"/>
            <a:ext cx="3144319" cy="4369357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3694" y="2876673"/>
            <a:ext cx="3216418" cy="3981326"/>
          </a:xfrm>
          <a:prstGeom prst="rect">
            <a:avLst/>
          </a:prstGeom>
        </p:spPr>
      </p:pic>
      <p:sp>
        <p:nvSpPr>
          <p:cNvPr id="9" name="8 Llamada rectangular"/>
          <p:cNvSpPr/>
          <p:nvPr/>
        </p:nvSpPr>
        <p:spPr>
          <a:xfrm>
            <a:off x="5292079" y="2304274"/>
            <a:ext cx="3384378" cy="1556774"/>
          </a:xfrm>
          <a:prstGeom prst="wedgeRectCallout">
            <a:avLst>
              <a:gd name="adj1" fmla="val -62775"/>
              <a:gd name="adj2" fmla="val 7108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969">
        <p14:gallery dir="l"/>
      </p:transition>
    </mc:Choice>
    <mc:Fallback xmlns="">
      <p:transition spd="slow" advClick="0" advTm="596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93073" y="2481961"/>
            <a:ext cx="4320480" cy="4464496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lnSpc>
                <a:spcPct val="130000"/>
              </a:lnSpc>
              <a:spcAft>
                <a:spcPts val="0"/>
              </a:spcAft>
              <a:buNone/>
              <a:defRPr/>
            </a:pPr>
            <a:r>
              <a:rPr lang="es-EC" sz="20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Observar, controlar y fiscalizar procesos de adquisición de bienes, ejecución de obras y prestación de servicios públicos materia de la veeduría</a:t>
            </a:r>
            <a:endParaRPr lang="en-US" sz="1200" dirty="0" smtClean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  <a:p>
            <a:pPr marL="0" indent="0" algn="just" eaLnBrk="1" fontAlgn="auto" hangingPunct="1">
              <a:lnSpc>
                <a:spcPct val="130000"/>
              </a:lnSpc>
              <a:spcAft>
                <a:spcPts val="0"/>
              </a:spcAft>
              <a:buNone/>
              <a:defRPr/>
            </a:pPr>
            <a:endParaRPr lang="en-US" sz="1200" dirty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  <a:p>
            <a:pPr marL="0" indent="0" algn="just" eaLnBrk="1" fontAlgn="auto" hangingPunct="1">
              <a:lnSpc>
                <a:spcPct val="130000"/>
              </a:lnSpc>
              <a:spcAft>
                <a:spcPts val="0"/>
              </a:spcAft>
              <a:buNone/>
              <a:defRPr/>
            </a:pPr>
            <a:endParaRPr lang="en-US" sz="1200" dirty="0" smtClean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  <a:p>
            <a:pPr marL="0" indent="0" algn="just" eaLnBrk="1" fontAlgn="auto" hangingPunct="1">
              <a:lnSpc>
                <a:spcPct val="130000"/>
              </a:lnSpc>
              <a:spcAft>
                <a:spcPts val="0"/>
              </a:spcAft>
              <a:buNone/>
              <a:defRPr/>
            </a:pPr>
            <a:endParaRPr lang="en-US" sz="1200" dirty="0" smtClean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  <a:p>
            <a:pPr marL="0" indent="0" algn="just" eaLnBrk="1" fontAlgn="auto" hangingPunct="1">
              <a:lnSpc>
                <a:spcPct val="130000"/>
              </a:lnSpc>
              <a:spcAft>
                <a:spcPts val="0"/>
              </a:spcAft>
              <a:buNone/>
              <a:defRPr/>
            </a:pPr>
            <a:endParaRPr lang="en-US" sz="1200" dirty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  <a:p>
            <a:pPr marL="0" indent="0" algn="just" eaLnBrk="1" fontAlgn="auto" hangingPunct="1">
              <a:lnSpc>
                <a:spcPct val="130000"/>
              </a:lnSpc>
              <a:spcAft>
                <a:spcPts val="0"/>
              </a:spcAft>
              <a:buNone/>
              <a:defRPr/>
            </a:pP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.</a:t>
            </a:r>
            <a:endParaRPr lang="es-EC" sz="1200" dirty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36581"/>
            <a:ext cx="838200" cy="6848803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856" y="1052736"/>
            <a:ext cx="3044143" cy="4176464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0642" y="3140968"/>
            <a:ext cx="3391558" cy="4392488"/>
          </a:xfrm>
          <a:prstGeom prst="rect">
            <a:avLst/>
          </a:prstGeom>
        </p:spPr>
      </p:pic>
      <p:sp>
        <p:nvSpPr>
          <p:cNvPr id="7" name="6 Llamada ovalada"/>
          <p:cNvSpPr/>
          <p:nvPr/>
        </p:nvSpPr>
        <p:spPr>
          <a:xfrm>
            <a:off x="1486554" y="692696"/>
            <a:ext cx="3733518" cy="1296144"/>
          </a:xfrm>
          <a:prstGeom prst="wedgeEllipseCallout">
            <a:avLst>
              <a:gd name="adj1" fmla="val 97103"/>
              <a:gd name="adj2" fmla="val 6823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3" name="2 CuadroTexto"/>
          <p:cNvSpPr txBox="1"/>
          <p:nvPr/>
        </p:nvSpPr>
        <p:spPr>
          <a:xfrm>
            <a:off x="2051720" y="872716"/>
            <a:ext cx="3384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¿Cuáles son las principales atribuciones </a:t>
            </a:r>
            <a:r>
              <a:rPr lang="es-ES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de 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los Veedores Ciudadanos ?</a:t>
            </a:r>
            <a:endParaRPr lang="es-EC" dirty="0"/>
          </a:p>
        </p:txBody>
      </p:sp>
      <p:sp>
        <p:nvSpPr>
          <p:cNvPr id="8" name="7 Llamada rectangular"/>
          <p:cNvSpPr/>
          <p:nvPr/>
        </p:nvSpPr>
        <p:spPr>
          <a:xfrm>
            <a:off x="1115616" y="2570782"/>
            <a:ext cx="4608512" cy="1578298"/>
          </a:xfrm>
          <a:prstGeom prst="wedgeRectCallout">
            <a:avLst>
              <a:gd name="adj1" fmla="val -137"/>
              <a:gd name="adj2" fmla="val 7693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3933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8549">
        <p14:gallery dir="l"/>
      </p:transition>
    </mc:Choice>
    <mc:Fallback xmlns="">
      <p:transition spd="slow" advClick="0" advTm="854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>
            <a:extLst/>
          </p:cNvPr>
          <p:cNvSpPr>
            <a:spLocks noGrp="1" noChangeArrowheads="1"/>
          </p:cNvSpPr>
          <p:nvPr>
            <p:ph idx="1"/>
          </p:nvPr>
        </p:nvSpPr>
        <p:spPr>
          <a:xfrm>
            <a:off x="3851920" y="2105634"/>
            <a:ext cx="4794251" cy="1971438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es-ES" sz="2000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S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obre </a:t>
            </a:r>
            <a:r>
              <a:rPr lang="es-ES" sz="2000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cualquier actividad de las funciones del Estado que afecten a la colectividad, salvo en </a:t>
            </a:r>
            <a:r>
              <a:rPr lang="es-ES" sz="2000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aquellas cuya publicidad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 esté limitada </a:t>
            </a:r>
            <a:r>
              <a:rPr lang="es-ES" sz="2000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por el mandato constitucional o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legal</a:t>
            </a:r>
            <a:endParaRPr lang="es-ES" sz="2000" dirty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  <a:p>
            <a:pPr marL="0" indent="0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s-ES" sz="2800" i="1" dirty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  <a:p>
            <a:pPr marL="0" indent="0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s-ES" sz="2800" i="1" dirty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  <a:p>
            <a:pPr marL="0" indent="0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s-ES" sz="28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16" y="9196"/>
            <a:ext cx="838200" cy="6848803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60" y="1052736"/>
            <a:ext cx="2816160" cy="4173270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3433597"/>
            <a:ext cx="3456384" cy="3955843"/>
          </a:xfrm>
          <a:prstGeom prst="rect">
            <a:avLst/>
          </a:prstGeom>
        </p:spPr>
      </p:pic>
      <p:sp>
        <p:nvSpPr>
          <p:cNvPr id="3" name="2 Llamada ovalada"/>
          <p:cNvSpPr/>
          <p:nvPr/>
        </p:nvSpPr>
        <p:spPr>
          <a:xfrm>
            <a:off x="2443840" y="716327"/>
            <a:ext cx="4648440" cy="887100"/>
          </a:xfrm>
          <a:prstGeom prst="wedgeEllipseCallout">
            <a:avLst>
              <a:gd name="adj1" fmla="val -47964"/>
              <a:gd name="adj2" fmla="val 6046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4" name="3 CuadroTexto"/>
          <p:cNvSpPr txBox="1"/>
          <p:nvPr/>
        </p:nvSpPr>
        <p:spPr>
          <a:xfrm>
            <a:off x="2843808" y="836712"/>
            <a:ext cx="4356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 ¿Sobre qué pueden ejercer sus atribuciones las Veedurías Ciudadanas?</a:t>
            </a:r>
            <a:endParaRPr lang="es-EC" dirty="0"/>
          </a:p>
        </p:txBody>
      </p:sp>
      <p:sp>
        <p:nvSpPr>
          <p:cNvPr id="8" name="7 Llamada rectangular"/>
          <p:cNvSpPr/>
          <p:nvPr/>
        </p:nvSpPr>
        <p:spPr>
          <a:xfrm>
            <a:off x="3851920" y="2060848"/>
            <a:ext cx="4896544" cy="1800200"/>
          </a:xfrm>
          <a:prstGeom prst="wedgeRectCallout">
            <a:avLst>
              <a:gd name="adj1" fmla="val -42685"/>
              <a:gd name="adj2" fmla="val 6962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431">
        <p14:gallery dir="l"/>
      </p:transition>
    </mc:Choice>
    <mc:Fallback xmlns="">
      <p:transition spd="slow" advClick="0" advTm="543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620688"/>
            <a:ext cx="7886700" cy="1070000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               </a:t>
            </a:r>
            <a:b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</a:b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                                       BASE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LEGAL</a:t>
            </a:r>
            <a:endParaRPr lang="es-EC" sz="2400" b="1" dirty="0">
              <a:solidFill>
                <a:schemeClr val="accent2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79712" y="1772816"/>
            <a:ext cx="5112568" cy="3816424"/>
          </a:xfrm>
        </p:spPr>
        <p:txBody>
          <a:bodyPr/>
          <a:lstStyle/>
          <a:p>
            <a:pPr marL="0" lvl="1" indent="0" algn="just" eaLnBrk="1" fontAlgn="auto" hangingPunct="1">
              <a:spcBef>
                <a:spcPts val="750"/>
              </a:spcBef>
              <a:spcAft>
                <a:spcPts val="0"/>
              </a:spcAft>
              <a:buNone/>
              <a:defRPr/>
            </a:pPr>
            <a:r>
              <a:rPr lang="es-EC" sz="2000" u="sng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Constitución </a:t>
            </a:r>
            <a:r>
              <a:rPr lang="es-EC" sz="2000" u="sng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de la República del Ecuador</a:t>
            </a:r>
          </a:p>
          <a:p>
            <a:pPr marL="0" lvl="1" indent="0" algn="just" eaLnBrk="1" fontAlgn="auto" hangingPunct="1">
              <a:spcBef>
                <a:spcPts val="750"/>
              </a:spcBef>
              <a:spcAft>
                <a:spcPts val="0"/>
              </a:spcAft>
              <a:buNone/>
              <a:defRPr/>
            </a:pPr>
            <a:r>
              <a:rPr lang="en-US" sz="2000" u="sng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Ley </a:t>
            </a:r>
            <a:r>
              <a:rPr lang="en-US" sz="2000" u="sng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de Participación Orgánica</a:t>
            </a:r>
          </a:p>
          <a:p>
            <a:pPr marL="0" lvl="1" indent="0" algn="just" eaLnBrk="1" fontAlgn="auto" hangingPunct="1">
              <a:spcBef>
                <a:spcPts val="750"/>
              </a:spcBef>
              <a:spcAft>
                <a:spcPts val="0"/>
              </a:spcAft>
              <a:buNone/>
              <a:defRPr/>
            </a:pPr>
            <a:r>
              <a:rPr lang="es-EC" sz="2000" u="sng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Código </a:t>
            </a:r>
            <a:r>
              <a:rPr lang="es-EC" sz="2000" u="sng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Orgánico de   Organización Territorial Descentralización (COOTAD)</a:t>
            </a:r>
          </a:p>
          <a:p>
            <a:pPr marL="0" lvl="1" indent="0" algn="just" eaLnBrk="1" fontAlgn="auto" hangingPunct="1">
              <a:spcBef>
                <a:spcPts val="750"/>
              </a:spcBef>
              <a:spcAft>
                <a:spcPts val="0"/>
              </a:spcAft>
              <a:buNone/>
              <a:defRPr/>
            </a:pPr>
            <a:r>
              <a:rPr lang="es-EC" sz="2000" u="sng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Ordenanza </a:t>
            </a:r>
            <a:r>
              <a:rPr lang="es-EC" sz="2000" u="sng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Metropolitana No.  0116</a:t>
            </a:r>
          </a:p>
          <a:p>
            <a:pPr marL="0" lvl="1" indent="0" algn="just" eaLnBrk="1" fontAlgn="auto" hangingPunct="1">
              <a:spcBef>
                <a:spcPts val="750"/>
              </a:spcBef>
              <a:spcAft>
                <a:spcPts val="0"/>
              </a:spcAft>
              <a:buNone/>
              <a:defRPr/>
            </a:pPr>
            <a:r>
              <a:rPr lang="es-EC" sz="2000" u="sng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Ordenanza </a:t>
            </a:r>
            <a:r>
              <a:rPr lang="es-EC" sz="2000" u="sng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Metropolitana No.  0102</a:t>
            </a:r>
          </a:p>
          <a:p>
            <a:pPr marL="0" lvl="1" indent="0" algn="just" eaLnBrk="1" fontAlgn="auto" hangingPunct="1">
              <a:spcBef>
                <a:spcPts val="750"/>
              </a:spcBef>
              <a:spcAft>
                <a:spcPts val="0"/>
              </a:spcAft>
              <a:buNone/>
              <a:defRPr/>
            </a:pPr>
            <a:r>
              <a:rPr lang="es-EC" sz="2000" u="sng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Reglamento </a:t>
            </a:r>
            <a:r>
              <a:rPr lang="es-EC" sz="2000" u="sng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General de Veedurías Ciudadanas  </a:t>
            </a:r>
          </a:p>
          <a:p>
            <a:pPr marL="342900" lvl="1" indent="0" algn="r">
              <a:buNone/>
            </a:pPr>
            <a:r>
              <a:rPr lang="es-EC" sz="2400" b="1" dirty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/>
            </a:r>
            <a:br>
              <a:rPr lang="es-EC" sz="2400" b="1" dirty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</a:br>
            <a:r>
              <a:rPr lang="es-EC" sz="2400" b="1" dirty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/>
            </a:r>
            <a:br>
              <a:rPr lang="es-EC" sz="2400" b="1" dirty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</a:br>
            <a:r>
              <a:rPr lang="es-EC" sz="12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Dar un click sobre el texto subrayado para abrir el hipervínculo</a:t>
            </a:r>
            <a:endParaRPr lang="es-EC" sz="1200" b="1" dirty="0">
              <a:solidFill>
                <a:schemeClr val="accent2">
                  <a:lumMod val="75000"/>
                </a:schemeClr>
              </a:solidFill>
              <a:latin typeface="Garamond" pitchFamily="18" charset="0"/>
            </a:endParaRPr>
          </a:p>
          <a:p>
            <a:pPr marL="342900" lvl="1" indent="0">
              <a:buNone/>
            </a:pPr>
            <a:endParaRPr lang="es-EC" sz="2400" b="1" dirty="0" smtClean="0">
              <a:solidFill>
                <a:schemeClr val="accent2">
                  <a:lumMod val="75000"/>
                </a:schemeClr>
              </a:solidFill>
              <a:latin typeface="Garamond" pitchFamily="18" charset="0"/>
              <a:ea typeface="+mj-ea"/>
              <a:cs typeface="+mj-cs"/>
            </a:endParaRPr>
          </a:p>
          <a:p>
            <a:pPr marL="342900" lvl="1" indent="0">
              <a:buNone/>
            </a:pPr>
            <a:endParaRPr lang="es-EC" sz="2400" b="1" dirty="0">
              <a:solidFill>
                <a:schemeClr val="accent2">
                  <a:lumMod val="75000"/>
                </a:schemeClr>
              </a:solidFill>
              <a:latin typeface="Garamond" pitchFamily="18" charset="0"/>
              <a:ea typeface="+mj-ea"/>
              <a:cs typeface="+mj-cs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624" y="9196"/>
            <a:ext cx="838200" cy="684880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13149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456">
        <p14:gallery dir="l"/>
      </p:transition>
    </mc:Choice>
    <mc:Fallback xmlns="">
      <p:transition spd="slow" advClick="0" advTm="445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2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2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2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51720" y="616889"/>
            <a:ext cx="6103591" cy="4351338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 algn="ctr">
              <a:buNone/>
            </a:pPr>
            <a:endParaRPr lang="en-US" sz="2800" b="1" spc="50" dirty="0">
              <a:ln w="11430"/>
              <a:solidFill>
                <a:srgbClr val="00B0F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sz="3600" b="1" spc="50" dirty="0" smtClean="0">
                <a:ln w="11430"/>
                <a:solidFill>
                  <a:srgbClr val="00B0F0"/>
                </a:solidFill>
                <a:latin typeface="Arial" pitchFamily="34" charset="0"/>
                <a:ea typeface="+mj-ea"/>
                <a:cs typeface="Arial" pitchFamily="34" charset="0"/>
              </a:rPr>
              <a:t>GUÍA  DE </a:t>
            </a:r>
          </a:p>
          <a:p>
            <a:pPr marL="0" indent="0" algn="ctr">
              <a:buNone/>
            </a:pPr>
            <a:r>
              <a:rPr lang="en-US" sz="3600" b="1" spc="50" dirty="0" smtClean="0">
                <a:ln w="11430"/>
                <a:solidFill>
                  <a:srgbClr val="00B0F0"/>
                </a:solidFill>
                <a:latin typeface="Arial" pitchFamily="34" charset="0"/>
                <a:ea typeface="+mj-ea"/>
                <a:cs typeface="Arial" pitchFamily="34" charset="0"/>
              </a:rPr>
              <a:t>VEEDURÍAS CIUDADANAS</a:t>
            </a:r>
            <a:endParaRPr lang="en-US" sz="3600" b="1" spc="50" dirty="0">
              <a:ln w="11430"/>
              <a:solidFill>
                <a:srgbClr val="00B0F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0" indent="0">
              <a:buNone/>
            </a:pPr>
            <a:r>
              <a:rPr lang="en-US" sz="2800" b="1" spc="50" dirty="0" smtClean="0">
                <a:ln w="11430"/>
                <a:solidFill>
                  <a:srgbClr val="00B0F0"/>
                </a:solidFill>
                <a:latin typeface="Arial" pitchFamily="34" charset="0"/>
                <a:ea typeface="+mj-ea"/>
                <a:cs typeface="Arial" pitchFamily="34" charset="0"/>
              </a:rPr>
              <a:t>   </a:t>
            </a:r>
            <a:endParaRPr lang="es-EC" sz="2400" b="1" u="sng" dirty="0"/>
          </a:p>
          <a:p>
            <a:pPr marL="0" indent="0">
              <a:buNone/>
            </a:pPr>
            <a:endParaRPr lang="es-EC" sz="2800" b="1" spc="50" dirty="0">
              <a:ln w="11430"/>
              <a:solidFill>
                <a:srgbClr val="00B0F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624" y="36581"/>
            <a:ext cx="838200" cy="6848803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88640"/>
            <a:ext cx="2448272" cy="3692404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3" y="692696"/>
            <a:ext cx="2376264" cy="3188348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3635896" y="6021288"/>
            <a:ext cx="518457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     Enciende </a:t>
            </a:r>
            <a:r>
              <a:rPr lang="en-US" sz="1900" b="1" dirty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los parlantes para escuchar el audio</a:t>
            </a:r>
            <a:endParaRPr lang="es-EC" sz="1900" b="1" dirty="0">
              <a:solidFill>
                <a:schemeClr val="accent2">
                  <a:lumMod val="75000"/>
                </a:schemeClr>
              </a:solidFill>
              <a:latin typeface="Garamond" pitchFamily="18" charset="0"/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5246" y="2924944"/>
            <a:ext cx="2445026" cy="3672407"/>
          </a:xfrm>
          <a:prstGeom prst="rect">
            <a:avLst/>
          </a:prstGeom>
        </p:spPr>
      </p:pic>
      <p:pic>
        <p:nvPicPr>
          <p:cNvPr id="10" name="9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5" y="3140968"/>
            <a:ext cx="2522292" cy="3344038"/>
          </a:xfrm>
          <a:prstGeom prst="rect">
            <a:avLst/>
          </a:prstGeom>
        </p:spPr>
      </p:pic>
      <p:pic>
        <p:nvPicPr>
          <p:cNvPr id="11" name="10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3" y="3140968"/>
            <a:ext cx="2520279" cy="3456383"/>
          </a:xfrm>
          <a:prstGeom prst="rect">
            <a:avLst/>
          </a:prstGeom>
        </p:spPr>
      </p:pic>
      <p:pic>
        <p:nvPicPr>
          <p:cNvPr id="12" name="11 Imagen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140968"/>
            <a:ext cx="2448272" cy="334403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7771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3389">
        <p14:gallery dir="l"/>
      </p:transition>
    </mc:Choice>
    <mc:Fallback xmlns="">
      <p:transition spd="slow" advClick="0" advTm="338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>
            <a:extLst/>
          </p:cNvPr>
          <p:cNvSpPr>
            <a:spLocks noGrp="1"/>
          </p:cNvSpPr>
          <p:nvPr>
            <p:ph idx="1"/>
          </p:nvPr>
        </p:nvSpPr>
        <p:spPr>
          <a:xfrm rot="20575866">
            <a:off x="2555776" y="1196752"/>
            <a:ext cx="3456384" cy="4824536"/>
          </a:xfrm>
        </p:spPr>
        <p:txBody>
          <a:bodyPr rtlCol="0">
            <a:noAutofit/>
          </a:bodyPr>
          <a:lstStyle/>
          <a:p>
            <a:pPr marL="0" indent="0" algn="just" eaLnBrk="1" hangingPunct="1">
              <a:buFont typeface="Arial" charset="0"/>
              <a:buNone/>
              <a:defRPr/>
            </a:pPr>
            <a:r>
              <a:rPr lang="es-EC" sz="16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¿</a:t>
            </a:r>
            <a:r>
              <a:rPr lang="es-EC" sz="16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Sabías que </a:t>
            </a:r>
            <a:r>
              <a:rPr lang="es-EC" sz="16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la ciudadanía puede </a:t>
            </a:r>
            <a:r>
              <a:rPr lang="es-EC" sz="16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participar </a:t>
            </a:r>
            <a:r>
              <a:rPr lang="es-EC" sz="1600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de manera protagónica </a:t>
            </a:r>
            <a:r>
              <a:rPr lang="es-EC" sz="16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 en la gestión </a:t>
            </a:r>
            <a:r>
              <a:rPr lang="es-EC" sz="16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de los </a:t>
            </a:r>
            <a:r>
              <a:rPr lang="es-EC" sz="1600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asuntos </a:t>
            </a:r>
            <a:r>
              <a:rPr lang="es-EC" sz="16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públicos</a:t>
            </a:r>
            <a:r>
              <a:rPr lang="es-EC" sz="1600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 </a:t>
            </a:r>
            <a:r>
              <a:rPr lang="es-EC" sz="16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mediante la conformación de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Veedurías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Ciudadanas?</a:t>
            </a:r>
            <a:endParaRPr lang="en-US" sz="1600" dirty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  <a:p>
            <a:pPr marL="0" indent="0" algn="just" eaLnBrk="1" hangingPunct="1">
              <a:buFont typeface="Arial" charset="0"/>
              <a:buNone/>
              <a:defRPr/>
            </a:pPr>
            <a:endParaRPr lang="en-US" sz="2800" i="1" dirty="0" smtClean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  <a:p>
            <a:pPr marL="0" indent="0" algn="just" eaLnBrk="1" hangingPunct="1">
              <a:buFont typeface="Arial" charset="0"/>
              <a:buNone/>
              <a:defRPr/>
            </a:pPr>
            <a:endParaRPr lang="en-US" sz="2800" i="1" dirty="0" smtClean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  <a:p>
            <a:pPr marL="0" indent="0" algn="just" eaLnBrk="1" hangingPunct="1">
              <a:buNone/>
              <a:defRPr/>
            </a:pPr>
            <a:endParaRPr lang="en-US" sz="1100" i="1" dirty="0" smtClean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624" y="-27384"/>
            <a:ext cx="838200" cy="6848803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512" y="414413"/>
            <a:ext cx="4514952" cy="6366843"/>
          </a:xfrm>
          <a:prstGeom prst="rect">
            <a:avLst/>
          </a:prstGeom>
        </p:spPr>
      </p:pic>
      <p:sp>
        <p:nvSpPr>
          <p:cNvPr id="6" name="5 Llamada ovalada"/>
          <p:cNvSpPr/>
          <p:nvPr/>
        </p:nvSpPr>
        <p:spPr>
          <a:xfrm rot="20474528">
            <a:off x="1328055" y="959024"/>
            <a:ext cx="4752528" cy="1798489"/>
          </a:xfrm>
          <a:prstGeom prst="wedgeEllipseCallout">
            <a:avLst>
              <a:gd name="adj1" fmla="val 28843"/>
              <a:gd name="adj2" fmla="val 9163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8710">
        <p14:gallery dir="l"/>
      </p:transition>
    </mc:Choice>
    <mc:Fallback xmlns="">
      <p:transition spd="slow" advClick="0" advTm="87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48212" y="2204865"/>
            <a:ext cx="3672408" cy="3248403"/>
          </a:xfrm>
        </p:spPr>
        <p:txBody>
          <a:bodyPr/>
          <a:lstStyle/>
          <a:p>
            <a:pPr marL="0" indent="0" algn="ctr">
              <a:buNone/>
            </a:pPr>
            <a:endParaRPr lang="es-ES" sz="2000" i="1" dirty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  <a:p>
            <a:pPr marL="0" indent="0" algn="ctr">
              <a:buNone/>
            </a:pPr>
            <a:r>
              <a:rPr lang="es-ES" sz="18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Son </a:t>
            </a:r>
            <a:r>
              <a:rPr lang="es-ES" sz="1800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modalidades de </a:t>
            </a:r>
            <a:r>
              <a:rPr lang="es-EC" sz="1800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control social</a:t>
            </a:r>
            <a:r>
              <a:rPr lang="es-ES" sz="1800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 </a:t>
            </a:r>
            <a:r>
              <a:rPr lang="es-ES" sz="18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de la gestión de lo público y de seguimiento </a:t>
            </a:r>
            <a:r>
              <a:rPr lang="es-ES" sz="1800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de las actividades de </a:t>
            </a:r>
            <a:r>
              <a:rPr lang="es-ES" sz="18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dignidades electas y designadas por la ciudadanía y las organizaciones sociales</a:t>
            </a:r>
            <a:endParaRPr lang="es-ES" sz="1800" dirty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  <a:p>
            <a:pPr marL="0" indent="0" algn="just">
              <a:buNone/>
            </a:pPr>
            <a:endParaRPr lang="es-ES" sz="1800" i="1" dirty="0" smtClean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  <a:p>
            <a:pPr algn="just"/>
            <a:endParaRPr lang="es-EC" dirty="0"/>
          </a:p>
        </p:txBody>
      </p:sp>
      <p:sp>
        <p:nvSpPr>
          <p:cNvPr id="4" name="Rectangle 2">
            <a:extLst/>
          </p:cNvPr>
          <p:cNvSpPr>
            <a:spLocks noGrp="1" noChangeArrowheads="1"/>
          </p:cNvSpPr>
          <p:nvPr>
            <p:ph type="title"/>
          </p:nvPr>
        </p:nvSpPr>
        <p:spPr>
          <a:xfrm>
            <a:off x="1475656" y="908721"/>
            <a:ext cx="7022604" cy="72008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28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/>
            </a:r>
            <a:br>
              <a:rPr lang="es-ES" sz="28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</a:br>
            <a:endParaRPr lang="es-ES" sz="2400" b="1" dirty="0">
              <a:solidFill>
                <a:schemeClr val="accent2">
                  <a:lumMod val="75000"/>
                </a:schemeClr>
              </a:solidFill>
              <a:latin typeface="Garamond" pitchFamily="18" charset="0"/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16" y="36581"/>
            <a:ext cx="838200" cy="6848803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766" y="1535720"/>
            <a:ext cx="2845138" cy="3981512"/>
          </a:xfrm>
          <a:prstGeom prst="rect">
            <a:avLst/>
          </a:prstGeom>
        </p:spPr>
      </p:pic>
      <p:sp>
        <p:nvSpPr>
          <p:cNvPr id="8" name="7 Llamada ovalada"/>
          <p:cNvSpPr/>
          <p:nvPr/>
        </p:nvSpPr>
        <p:spPr>
          <a:xfrm>
            <a:off x="1782902" y="849051"/>
            <a:ext cx="4464496" cy="903876"/>
          </a:xfrm>
          <a:prstGeom prst="wedgeEllipseCallout">
            <a:avLst>
              <a:gd name="adj1" fmla="val -28067"/>
              <a:gd name="adj2" fmla="val 10334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9" name="8 CuadroTexto"/>
          <p:cNvSpPr txBox="1"/>
          <p:nvPr/>
        </p:nvSpPr>
        <p:spPr>
          <a:xfrm>
            <a:off x="1943708" y="1135610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¿Qué son </a:t>
            </a:r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las Veedurías Ciudadanas 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?</a:t>
            </a:r>
            <a:endParaRPr lang="es-EC" dirty="0"/>
          </a:p>
        </p:txBody>
      </p:sp>
      <p:pic>
        <p:nvPicPr>
          <p:cNvPr id="10" name="9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3326" y="2708920"/>
            <a:ext cx="3438794" cy="4248472"/>
          </a:xfrm>
          <a:prstGeom prst="rect">
            <a:avLst/>
          </a:prstGeom>
        </p:spPr>
      </p:pic>
      <p:sp>
        <p:nvSpPr>
          <p:cNvPr id="7" name="6 Llamada rectangular"/>
          <p:cNvSpPr/>
          <p:nvPr/>
        </p:nvSpPr>
        <p:spPr>
          <a:xfrm>
            <a:off x="5076056" y="2492896"/>
            <a:ext cx="3744416" cy="1512168"/>
          </a:xfrm>
          <a:prstGeom prst="wedgeRectCallout">
            <a:avLst>
              <a:gd name="adj1" fmla="val -63296"/>
              <a:gd name="adj2" fmla="val 4863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9868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8810">
        <p14:gallery dir="l"/>
      </p:transition>
    </mc:Choice>
    <mc:Fallback xmlns="">
      <p:transition spd="slow" advClick="0" advTm="88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>
            <a:extLst/>
          </p:cNvPr>
          <p:cNvSpPr>
            <a:spLocks noGrp="1" noChangeArrowheads="1"/>
          </p:cNvSpPr>
          <p:nvPr>
            <p:ph idx="1"/>
          </p:nvPr>
        </p:nvSpPr>
        <p:spPr>
          <a:xfrm>
            <a:off x="4644008" y="2534342"/>
            <a:ext cx="4032448" cy="3888431"/>
          </a:xfrm>
        </p:spPr>
        <p:txBody>
          <a:bodyPr rtlCol="0">
            <a:normAutofit/>
          </a:bodyPr>
          <a:lstStyle/>
          <a:p>
            <a:pPr marL="0" indent="0" algn="just" eaLnBrk="1" hangingPunct="1">
              <a:lnSpc>
                <a:spcPct val="120000"/>
              </a:lnSpc>
              <a:buNone/>
              <a:defRPr/>
            </a:pPr>
            <a:r>
              <a:rPr lang="es-ES_tradnl" sz="1800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V</a:t>
            </a:r>
            <a:r>
              <a:rPr lang="es-ES_tradnl" sz="18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igilar </a:t>
            </a:r>
            <a:r>
              <a:rPr lang="es-ES_tradnl" sz="1800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y </a:t>
            </a:r>
            <a:r>
              <a:rPr lang="es-ES_tradnl" sz="18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controlar </a:t>
            </a:r>
            <a:r>
              <a:rPr lang="es-ES_tradnl" sz="1800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cualquier institución pública, privada o social que maneje recursos públicos, en el marco de lo que dispone la Constitución y las </a:t>
            </a:r>
            <a:r>
              <a:rPr lang="es-ES_tradnl" sz="18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leyes</a:t>
            </a:r>
            <a:endParaRPr lang="es-ES_tradnl" sz="1800" dirty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  <a:p>
            <a:pPr marL="0" indent="0" algn="r" eaLnBrk="1" hangingPunct="1">
              <a:buNone/>
              <a:defRPr/>
            </a:pPr>
            <a:endParaRPr lang="es-ES_tradnl" sz="1200" dirty="0" smtClean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  <a:p>
            <a:pPr marL="0" indent="0" algn="r" eaLnBrk="1" hangingPunct="1">
              <a:buNone/>
              <a:defRPr/>
            </a:pPr>
            <a:endParaRPr lang="es-ES_tradnl" sz="1200" dirty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  <a:p>
            <a:pPr marL="0" indent="0" algn="r" eaLnBrk="1" hangingPunct="1">
              <a:buNone/>
              <a:defRPr/>
            </a:pPr>
            <a:endParaRPr lang="es-ES_tradnl" sz="1200" dirty="0" smtClean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  <a:p>
            <a:pPr marL="0" indent="0" algn="r" eaLnBrk="1" hangingPunct="1">
              <a:buNone/>
              <a:defRPr/>
            </a:pPr>
            <a:endParaRPr lang="es-ES_tradnl" sz="1200" dirty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  <a:p>
            <a:pPr marL="0" indent="0" algn="r" eaLnBrk="1" hangingPunct="1">
              <a:buNone/>
              <a:defRPr/>
            </a:pPr>
            <a:endParaRPr lang="es-ES_tradnl" sz="1200" dirty="0" smtClean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  <a:p>
            <a:pPr marL="0" indent="0" algn="r" eaLnBrk="1" hangingPunct="1">
              <a:buNone/>
              <a:defRPr/>
            </a:pPr>
            <a:endParaRPr lang="es-ES_tradnl" sz="1200" dirty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  <a:p>
            <a:pPr marL="0" indent="0" algn="r" eaLnBrk="1" hangingPunct="1">
              <a:buNone/>
              <a:defRPr/>
            </a:pPr>
            <a:endParaRPr lang="es-ES_tradnl" sz="1200" dirty="0" smtClean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  <a:p>
            <a:pPr marL="0" indent="0" algn="r" eaLnBrk="1" hangingPunct="1">
              <a:buNone/>
              <a:defRPr/>
            </a:pPr>
            <a:endParaRPr lang="es-ES_tradnl" sz="1200" dirty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  <a:p>
            <a:pPr marL="0" indent="0" algn="r" eaLnBrk="1" hangingPunct="1">
              <a:buNone/>
              <a:defRPr/>
            </a:pPr>
            <a:endParaRPr lang="es-ES" sz="1200" dirty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s-E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Rectangle 3">
            <a:extLst/>
          </p:cNvPr>
          <p:cNvSpPr txBox="1">
            <a:spLocks noChangeArrowheads="1"/>
          </p:cNvSpPr>
          <p:nvPr/>
        </p:nvSpPr>
        <p:spPr bwMode="auto">
          <a:xfrm>
            <a:off x="604875" y="507206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es-ES" sz="3200" kern="0" dirty="0">
              <a:latin typeface="Garamond" pitchFamily="18" charset="0"/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16" y="9196"/>
            <a:ext cx="838200" cy="6848803"/>
          </a:xfrm>
          <a:prstGeom prst="rect">
            <a:avLst/>
          </a:prstGeom>
        </p:spPr>
      </p:pic>
      <p:pic>
        <p:nvPicPr>
          <p:cNvPr id="2" name="1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964421"/>
            <a:ext cx="2931467" cy="4408795"/>
          </a:xfrm>
          <a:prstGeom prst="rect">
            <a:avLst/>
          </a:prstGeom>
        </p:spPr>
      </p:pic>
      <p:sp>
        <p:nvSpPr>
          <p:cNvPr id="7" name="6 Llamada ovalada"/>
          <p:cNvSpPr/>
          <p:nvPr/>
        </p:nvSpPr>
        <p:spPr>
          <a:xfrm>
            <a:off x="2771800" y="964421"/>
            <a:ext cx="5428655" cy="1087671"/>
          </a:xfrm>
          <a:prstGeom prst="wedgeEllipseCallout">
            <a:avLst>
              <a:gd name="adj1" fmla="val -36656"/>
              <a:gd name="adj2" fmla="val 7451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" name="2 CuadroTexto"/>
          <p:cNvSpPr txBox="1"/>
          <p:nvPr/>
        </p:nvSpPr>
        <p:spPr>
          <a:xfrm>
            <a:off x="2987824" y="1301184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 ¿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Cuál es el objeto de las </a:t>
            </a:r>
            <a:r>
              <a:rPr lang="es-ES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Veedurías Ciudadanas 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?</a:t>
            </a:r>
            <a:endParaRPr lang="es-EC" dirty="0"/>
          </a:p>
        </p:txBody>
      </p:sp>
      <p:pic>
        <p:nvPicPr>
          <p:cNvPr id="10" name="9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3357" y="3168818"/>
            <a:ext cx="3034767" cy="3689181"/>
          </a:xfrm>
          <a:prstGeom prst="rect">
            <a:avLst/>
          </a:prstGeom>
        </p:spPr>
      </p:pic>
      <p:sp>
        <p:nvSpPr>
          <p:cNvPr id="9" name="8 Llamada rectangular"/>
          <p:cNvSpPr/>
          <p:nvPr/>
        </p:nvSpPr>
        <p:spPr>
          <a:xfrm>
            <a:off x="4644008" y="2534342"/>
            <a:ext cx="4032448" cy="1542730"/>
          </a:xfrm>
          <a:prstGeom prst="wedgeRectCallout">
            <a:avLst>
              <a:gd name="adj1" fmla="val -42977"/>
              <a:gd name="adj2" fmla="val 653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341">
        <p14:gallery dir="l"/>
      </p:transition>
    </mc:Choice>
    <mc:Fallback xmlns="">
      <p:transition spd="slow" advClick="0" advTm="534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>
            <a:extLst/>
          </p:cNvPr>
          <p:cNvSpPr>
            <a:spLocks noGrp="1" noChangeArrowheads="1"/>
          </p:cNvSpPr>
          <p:nvPr>
            <p:ph idx="1"/>
          </p:nvPr>
        </p:nvSpPr>
        <p:spPr>
          <a:xfrm>
            <a:off x="1691680" y="1775201"/>
            <a:ext cx="3744416" cy="2875397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s-ES" sz="2800" b="1" dirty="0">
              <a:solidFill>
                <a:schemeClr val="accent1">
                  <a:lumMod val="75000"/>
                </a:schemeClr>
              </a:solidFill>
              <a:latin typeface="Garamond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Desde la ciudadanía, organizaciones ciudadanas independientes, grupos</a:t>
            </a:r>
            <a:r>
              <a:rPr lang="es-ES" sz="2000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,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movimientos, pueblos e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inclusive de Instituciones </a:t>
            </a:r>
            <a:r>
              <a:rPr lang="es-ES" sz="2000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públicas o privadas.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s-E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624" y="36581"/>
            <a:ext cx="838200" cy="6848803"/>
          </a:xfrm>
          <a:prstGeom prst="rect">
            <a:avLst/>
          </a:prstGeom>
        </p:spPr>
      </p:pic>
      <p:pic>
        <p:nvPicPr>
          <p:cNvPr id="2" name="1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052736"/>
            <a:ext cx="2915816" cy="4752528"/>
          </a:xfrm>
          <a:prstGeom prst="rect">
            <a:avLst/>
          </a:prstGeom>
        </p:spPr>
      </p:pic>
      <p:sp>
        <p:nvSpPr>
          <p:cNvPr id="3" name="2 Llamada ovalada"/>
          <p:cNvSpPr/>
          <p:nvPr/>
        </p:nvSpPr>
        <p:spPr>
          <a:xfrm>
            <a:off x="1858722" y="944724"/>
            <a:ext cx="4824536" cy="936104"/>
          </a:xfrm>
          <a:prstGeom prst="wedgeEllipseCallout">
            <a:avLst>
              <a:gd name="adj1" fmla="val 54241"/>
              <a:gd name="adj2" fmla="val 9891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7" name="6 CuadroTexto"/>
          <p:cNvSpPr txBox="1"/>
          <p:nvPr/>
        </p:nvSpPr>
        <p:spPr>
          <a:xfrm>
            <a:off x="2123728" y="1198493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¿Desde quiénes puede nacer la iniciativa?</a:t>
            </a:r>
            <a:endParaRPr lang="es-EC" dirty="0"/>
          </a:p>
          <a:p>
            <a:endParaRPr lang="es-EC" dirty="0"/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2564904"/>
            <a:ext cx="3096344" cy="4536504"/>
          </a:xfrm>
          <a:prstGeom prst="rect">
            <a:avLst/>
          </a:prstGeom>
        </p:spPr>
      </p:pic>
      <p:sp>
        <p:nvSpPr>
          <p:cNvPr id="8" name="7 Llamada rectangular"/>
          <p:cNvSpPr/>
          <p:nvPr/>
        </p:nvSpPr>
        <p:spPr>
          <a:xfrm>
            <a:off x="1619672" y="2164838"/>
            <a:ext cx="3744416" cy="1480186"/>
          </a:xfrm>
          <a:prstGeom prst="wedgeRectCallout">
            <a:avLst>
              <a:gd name="adj1" fmla="val 41263"/>
              <a:gd name="adj2" fmla="val 1076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8366">
        <p14:gallery dir="l"/>
      </p:transition>
    </mc:Choice>
    <mc:Fallback xmlns="">
      <p:transition spd="slow" advClick="0" advTm="836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60032" y="2631082"/>
            <a:ext cx="3528392" cy="3035995"/>
          </a:xfrm>
        </p:spPr>
        <p:txBody>
          <a:bodyPr/>
          <a:lstStyle/>
          <a:p>
            <a:pPr marL="0" lv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es-ES" sz="18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Para ejercer </a:t>
            </a:r>
            <a:r>
              <a:rPr lang="es-ES" sz="1800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el derecho ciudadano al </a:t>
            </a:r>
            <a:r>
              <a:rPr lang="es-ES" sz="18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Control Social y </a:t>
            </a:r>
            <a:r>
              <a:rPr lang="es-ES" sz="1800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a</a:t>
            </a:r>
            <a:r>
              <a:rPr lang="es-ES" sz="18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portar </a:t>
            </a:r>
            <a:r>
              <a:rPr lang="es-ES" sz="1800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en la toma de decisiones, planificación y gestión de lo público</a:t>
            </a:r>
            <a:endParaRPr lang="es-EC" sz="1800" dirty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  <a:p>
            <a:pPr marL="0" indent="0">
              <a:buNone/>
            </a:pPr>
            <a:endParaRPr lang="es-EC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16" y="36581"/>
            <a:ext cx="838200" cy="6848803"/>
          </a:xfrm>
          <a:prstGeom prst="rect">
            <a:avLst/>
          </a:prstGeom>
        </p:spPr>
      </p:pic>
      <p:sp>
        <p:nvSpPr>
          <p:cNvPr id="5" name="4 Llamada ovalada"/>
          <p:cNvSpPr/>
          <p:nvPr/>
        </p:nvSpPr>
        <p:spPr>
          <a:xfrm>
            <a:off x="3123282" y="941316"/>
            <a:ext cx="5112568" cy="1087671"/>
          </a:xfrm>
          <a:prstGeom prst="wedgeEllipseCallout">
            <a:avLst>
              <a:gd name="adj1" fmla="val -41373"/>
              <a:gd name="adj2" fmla="val 11054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7" name="6 CuadroTexto"/>
          <p:cNvSpPr txBox="1"/>
          <p:nvPr/>
        </p:nvSpPr>
        <p:spPr>
          <a:xfrm>
            <a:off x="3301396" y="1300485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¿Para qué conformar una Veeduría Ciudadana?</a:t>
            </a:r>
            <a:endParaRPr lang="es-EC" dirty="0"/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300485"/>
            <a:ext cx="3699962" cy="4432771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867790"/>
            <a:ext cx="3672407" cy="4737674"/>
          </a:xfrm>
          <a:prstGeom prst="rect">
            <a:avLst/>
          </a:prstGeom>
        </p:spPr>
      </p:pic>
      <p:sp>
        <p:nvSpPr>
          <p:cNvPr id="10" name="9 Llamada rectangular"/>
          <p:cNvSpPr/>
          <p:nvPr/>
        </p:nvSpPr>
        <p:spPr>
          <a:xfrm>
            <a:off x="4788024" y="2564904"/>
            <a:ext cx="3600400" cy="1224136"/>
          </a:xfrm>
          <a:prstGeom prst="wedgeRectCallout">
            <a:avLst>
              <a:gd name="adj1" fmla="val -4409"/>
              <a:gd name="adj2" fmla="val 8589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1995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152">
        <p14:gallery dir="l"/>
      </p:transition>
    </mc:Choice>
    <mc:Fallback xmlns="">
      <p:transition spd="slow" advClick="0" advTm="515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688990" y="2318021"/>
            <a:ext cx="5150396" cy="4351338"/>
          </a:xfrm>
        </p:spPr>
        <p:txBody>
          <a:bodyPr/>
          <a:lstStyle/>
          <a:p>
            <a:pPr marL="342900" lvl="1" indent="0">
              <a:buNone/>
            </a:pPr>
            <a:r>
              <a:rPr lang="es-ES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Solicitar información 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pública 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y 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v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igilar los </a:t>
            </a:r>
            <a:endParaRPr lang="es-ES" dirty="0" smtClean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  <a:p>
            <a:pPr marL="342900" lvl="1" indent="0">
              <a:buNone/>
            </a:pPr>
            <a:r>
              <a:rPr lang="es-ES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procesos 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inherentes a la gestión 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institucional</a:t>
            </a:r>
          </a:p>
          <a:p>
            <a:pPr marL="342900" lvl="1" indent="0">
              <a:buNone/>
            </a:pPr>
            <a:r>
              <a:rPr lang="es-ES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 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y que sean objeto de la Veeduría</a:t>
            </a:r>
            <a:endParaRPr lang="es-EC" dirty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  <a:p>
            <a:pPr marL="0" lvl="0" indent="0">
              <a:buNone/>
            </a:pPr>
            <a:endParaRPr lang="es-EC" sz="2000" dirty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  <a:p>
            <a:endParaRPr lang="es-EC" sz="2400" dirty="0"/>
          </a:p>
          <a:p>
            <a:endParaRPr lang="es-EC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16" y="36581"/>
            <a:ext cx="838200" cy="6848803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348880"/>
            <a:ext cx="3600400" cy="4824536"/>
          </a:xfrm>
          <a:prstGeom prst="rect">
            <a:avLst/>
          </a:prstGeom>
        </p:spPr>
      </p:pic>
      <p:sp>
        <p:nvSpPr>
          <p:cNvPr id="6" name="5 Llamada ovalada"/>
          <p:cNvSpPr/>
          <p:nvPr/>
        </p:nvSpPr>
        <p:spPr>
          <a:xfrm>
            <a:off x="1763688" y="699274"/>
            <a:ext cx="5760640" cy="983439"/>
          </a:xfrm>
          <a:prstGeom prst="wedgeEllipseCallout">
            <a:avLst>
              <a:gd name="adj1" fmla="val -30585"/>
              <a:gd name="adj2" fmla="val 10187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7" name="6 CuadroTexto"/>
          <p:cNvSpPr txBox="1"/>
          <p:nvPr/>
        </p:nvSpPr>
        <p:spPr>
          <a:xfrm>
            <a:off x="2232653" y="837050"/>
            <a:ext cx="5256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0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¿</a:t>
            </a:r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Qué </a:t>
            </a:r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es lo que pueden hacer las </a:t>
            </a:r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Veedurías</a:t>
            </a:r>
          </a:p>
          <a:p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 Ciudadanas para </a:t>
            </a:r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cumplir su objetivo</a:t>
            </a:r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?</a:t>
            </a:r>
            <a:endParaRPr lang="es-EC" sz="2000" dirty="0"/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412776"/>
            <a:ext cx="3283860" cy="4536504"/>
          </a:xfrm>
          <a:prstGeom prst="rect">
            <a:avLst/>
          </a:prstGeom>
        </p:spPr>
      </p:pic>
      <p:sp>
        <p:nvSpPr>
          <p:cNvPr id="9" name="8 Llamada rectangular"/>
          <p:cNvSpPr/>
          <p:nvPr/>
        </p:nvSpPr>
        <p:spPr>
          <a:xfrm>
            <a:off x="3923928" y="2060848"/>
            <a:ext cx="4320480" cy="1400134"/>
          </a:xfrm>
          <a:prstGeom prst="wedgeRectCallout">
            <a:avLst>
              <a:gd name="adj1" fmla="val -1307"/>
              <a:gd name="adj2" fmla="val 9330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3656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9007">
        <p14:gallery dir="l"/>
      </p:transition>
    </mc:Choice>
    <mc:Fallback xmlns="">
      <p:transition spd="slow" advClick="0" advTm="900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476672"/>
            <a:ext cx="6336704" cy="1325563"/>
          </a:xfrm>
        </p:spPr>
        <p:txBody>
          <a:bodyPr/>
          <a:lstStyle/>
          <a:p>
            <a:r>
              <a:rPr lang="es-EC" sz="24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VEEDORES CIUDADANOS</a:t>
            </a:r>
            <a:br>
              <a:rPr lang="es-EC" sz="24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</a:br>
            <a:endParaRPr lang="es-EC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95936" y="1948651"/>
            <a:ext cx="4646340" cy="3919290"/>
          </a:xfrm>
        </p:spPr>
        <p:txBody>
          <a:bodyPr/>
          <a:lstStyle/>
          <a:p>
            <a:pPr marL="0" indent="0" algn="just" eaLnBrk="1" hangingPunct="1">
              <a:lnSpc>
                <a:spcPct val="120000"/>
              </a:lnSpc>
              <a:buNone/>
              <a:defRPr/>
            </a:pPr>
            <a:endParaRPr lang="es-EC" sz="2000" i="1" dirty="0" smtClean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  <a:p>
            <a:pPr marL="0" indent="0" algn="just" eaLnBrk="1" hangingPunct="1">
              <a:lnSpc>
                <a:spcPct val="120000"/>
              </a:lnSpc>
              <a:buNone/>
              <a:defRPr/>
            </a:pPr>
            <a:r>
              <a:rPr lang="es-EC" sz="18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Es </a:t>
            </a:r>
            <a:r>
              <a:rPr lang="es-EC" sz="1800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la persona debidamente </a:t>
            </a:r>
            <a:r>
              <a:rPr lang="es-EC" sz="18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acreditada</a:t>
            </a:r>
            <a:r>
              <a:rPr lang="es-EC" sz="1800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 </a:t>
            </a:r>
            <a:r>
              <a:rPr lang="es-EC" sz="18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que</a:t>
            </a:r>
            <a:r>
              <a:rPr lang="es-EC" sz="18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 </a:t>
            </a:r>
            <a:r>
              <a:rPr lang="es-EC" sz="1800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ejerce sus derechos de control </a:t>
            </a:r>
            <a:r>
              <a:rPr lang="es-EC" sz="18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social para vigilar </a:t>
            </a:r>
            <a:r>
              <a:rPr lang="es-EC" sz="1800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la gestión de las entidades públicas o privadas que manejen </a:t>
            </a:r>
            <a:r>
              <a:rPr lang="es-EC" sz="18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fondos </a:t>
            </a:r>
            <a:r>
              <a:rPr lang="es-EC" sz="18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públicos</a:t>
            </a:r>
          </a:p>
          <a:p>
            <a:pPr marL="0" indent="0" algn="just" eaLnBrk="1" hangingPunct="1">
              <a:lnSpc>
                <a:spcPct val="120000"/>
              </a:lnSpc>
              <a:buNone/>
              <a:defRPr/>
            </a:pPr>
            <a:r>
              <a:rPr lang="es-EC" sz="18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/>
            </a:r>
            <a:br>
              <a:rPr lang="es-EC" sz="18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</a:br>
            <a:endParaRPr lang="en-US" sz="1800" dirty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  <a:p>
            <a:pPr marL="0" indent="0" algn="r">
              <a:buNone/>
            </a:pPr>
            <a:endParaRPr lang="en-US" sz="1800" dirty="0" smtClean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624" y="9196"/>
            <a:ext cx="838200" cy="6848803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3212976"/>
            <a:ext cx="3168352" cy="4320480"/>
          </a:xfrm>
          <a:prstGeom prst="rect">
            <a:avLst/>
          </a:prstGeom>
        </p:spPr>
      </p:pic>
      <p:sp>
        <p:nvSpPr>
          <p:cNvPr id="6" name="5 Llamada ovalada"/>
          <p:cNvSpPr/>
          <p:nvPr/>
        </p:nvSpPr>
        <p:spPr>
          <a:xfrm>
            <a:off x="1835696" y="1196753"/>
            <a:ext cx="3096344" cy="936104"/>
          </a:xfrm>
          <a:prstGeom prst="wedgeEllipseCallout">
            <a:avLst>
              <a:gd name="adj1" fmla="val -32594"/>
              <a:gd name="adj2" fmla="val 7964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7" name="6 CuadroTexto"/>
          <p:cNvSpPr txBox="1"/>
          <p:nvPr/>
        </p:nvSpPr>
        <p:spPr>
          <a:xfrm>
            <a:off x="1763688" y="1485152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¿Qué es un veedor ciudadano ?</a:t>
            </a:r>
            <a:endParaRPr lang="es-EC" dirty="0"/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664805"/>
            <a:ext cx="3168351" cy="3924435"/>
          </a:xfrm>
          <a:prstGeom prst="rect">
            <a:avLst/>
          </a:prstGeom>
        </p:spPr>
      </p:pic>
      <p:sp>
        <p:nvSpPr>
          <p:cNvPr id="9" name="8 Llamada rectangular"/>
          <p:cNvSpPr/>
          <p:nvPr/>
        </p:nvSpPr>
        <p:spPr>
          <a:xfrm>
            <a:off x="3995936" y="2348880"/>
            <a:ext cx="4752528" cy="1728192"/>
          </a:xfrm>
          <a:prstGeom prst="wedgeRectCallout">
            <a:avLst>
              <a:gd name="adj1" fmla="val -41413"/>
              <a:gd name="adj2" fmla="val 8682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9913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9719">
        <p14:gallery dir="l"/>
      </p:transition>
    </mc:Choice>
    <mc:Fallback xmlns="">
      <p:transition spd="slow" advClick="0" advTm="971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7|0.5|0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3.6|0.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4.7|0.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0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5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6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3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5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heme/theme1.xml><?xml version="1.0" encoding="utf-8"?>
<a:theme xmlns:a="http://schemas.openxmlformats.org/drawingml/2006/main" name="TemaQ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TemaQH</Template>
  <TotalTime>6905</TotalTime>
  <Words>428</Words>
  <Application>Microsoft Office PowerPoint</Application>
  <PresentationFormat>Presentación en pantalla (4:3)</PresentationFormat>
  <Paragraphs>76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TemaQH</vt:lpstr>
      <vt:lpstr>Presentación de PowerPoint</vt:lpstr>
      <vt:lpstr>Presentación de PowerPoint</vt:lpstr>
      <vt:lpstr>Presentación de PowerPoint</vt:lpstr>
      <vt:lpstr> </vt:lpstr>
      <vt:lpstr>Presentación de PowerPoint</vt:lpstr>
      <vt:lpstr>Presentación de PowerPoint</vt:lpstr>
      <vt:lpstr>Presentación de PowerPoint</vt:lpstr>
      <vt:lpstr>Presentación de PowerPoint</vt:lpstr>
      <vt:lpstr>VEEDORES CIUDADANOS </vt:lpstr>
      <vt:lpstr>Presentación de PowerPoint</vt:lpstr>
      <vt:lpstr>Presentación de PowerPoint</vt:lpstr>
      <vt:lpstr>Presentación de PowerPoint</vt:lpstr>
      <vt:lpstr>Presentación de PowerPoint</vt:lpstr>
      <vt:lpstr>                                                        BASE LEGAL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VEEDURÍAS CIUDADANAS</dc:title>
  <dc:creator>Personal</dc:creator>
  <cp:lastModifiedBy>[DDP] - Carmita Aliaga</cp:lastModifiedBy>
  <cp:revision>467</cp:revision>
  <dcterms:created xsi:type="dcterms:W3CDTF">2007-02-14T21:53:38Z</dcterms:created>
  <dcterms:modified xsi:type="dcterms:W3CDTF">2018-08-22T15:03:33Z</dcterms:modified>
</cp:coreProperties>
</file>